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2DD52DD-556C-4111-AD07-72FEF94523DF}">
  <a:tblStyle styleId="{E2DD52DD-556C-4111-AD07-72FEF94523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4f537f4a46_4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4f537f4a46_4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4f537f4a46_4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4f537f4a46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4f200e5f33_8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4f200e5f33_8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4f200e5f33_5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4f200e5f33_5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4f2ba8f8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4f2ba8f8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4f2ba8f8b5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4f2ba8f8b5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4f2ba8f8b5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4f2ba8f8b5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4d889e8d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4d889e8d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4d889e8d0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4d889e8d0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4d889e8d0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4d889e8d0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4f200e5f3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4f200e5f3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4f200e5f33_8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4f200e5f33_8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4f200e5f33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4f200e5f33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4f200e5f33_5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4f200e5f33_5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4f200e5f33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4f200e5f33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4f200e5f33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4f200e5f33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4f200e5f33_5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4f200e5f33_5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4e10c250e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4e10c250e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4e10c250e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4e10c250e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4f200e5f33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4f200e5f33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4f537f4a46_4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4f537f4a46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4f537f4a46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4f537f4a46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4f537f4a46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4f537f4a46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4f200e5f33_8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4f200e5f33_8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showMasterSp="0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2"/>
          <p:cNvGrpSpPr/>
          <p:nvPr/>
        </p:nvGrpSpPr>
        <p:grpSpPr>
          <a:xfrm>
            <a:off x="-78" y="-6350"/>
            <a:ext cx="9144178" cy="5149935"/>
            <a:chOff x="-104" y="-8467"/>
            <a:chExt cx="12192237" cy="6866580"/>
          </a:xfrm>
        </p:grpSpPr>
        <p:cxnSp>
          <p:nvCxnSpPr>
            <p:cNvPr id="24" name="Google Shape;24;p2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" name="Google Shape;25;p2"/>
            <p:cNvCxnSpPr/>
            <p:nvPr/>
          </p:nvCxnSpPr>
          <p:spPr>
            <a:xfrm flipH="1">
              <a:off x="7425125" y="3681413"/>
              <a:ext cx="4763700" cy="3176700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6" name="Google Shape;26;p2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7" name="Google Shape;27;p2"/>
            <p:cNvSpPr/>
            <p:nvPr/>
          </p:nvSpPr>
          <p:spPr>
            <a:xfrm>
              <a:off x="9603442" y="-8467"/>
              <a:ext cx="258617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8" name="Google Shape;28;p2"/>
            <p:cNvSpPr/>
            <p:nvPr/>
          </p:nvSpPr>
          <p:spPr>
            <a:xfrm>
              <a:off x="8932333" y="3048000"/>
              <a:ext cx="3259800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334500" y="-8467"/>
              <a:ext cx="2850868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0" name="Google Shape;30;p2"/>
            <p:cNvSpPr/>
            <p:nvPr/>
          </p:nvSpPr>
          <p:spPr>
            <a:xfrm>
              <a:off x="10898730" y="-8467"/>
              <a:ext cx="1290094" cy="6858000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1" name="Google Shape;31;p2"/>
            <p:cNvSpPr/>
            <p:nvPr/>
          </p:nvSpPr>
          <p:spPr>
            <a:xfrm>
              <a:off x="10938999" y="-8467"/>
              <a:ext cx="1249825" cy="6858000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2" name="Google Shape;32;p2"/>
            <p:cNvSpPr/>
            <p:nvPr/>
          </p:nvSpPr>
          <p:spPr>
            <a:xfrm>
              <a:off x="10371666" y="3589867"/>
              <a:ext cx="1817100" cy="3268200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rot="10800000">
              <a:off x="-104" y="54"/>
              <a:ext cx="842700" cy="5666100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130300" y="1803401"/>
            <a:ext cx="5825100" cy="12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Trebuchet MS"/>
              <a:buNone/>
              <a:defRPr sz="41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130300" y="3038125"/>
            <a:ext cx="58251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r">
              <a:spcBef>
                <a:spcPts val="800"/>
              </a:spcBef>
              <a:spcAft>
                <a:spcPts val="0"/>
              </a:spcAft>
              <a:buSzPts val="110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80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8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800"/>
              </a:spcBef>
              <a:spcAft>
                <a:spcPts val="0"/>
              </a:spcAft>
              <a:buSzPts val="7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2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與說明文字">
  <p:cSld name="標題與說明文字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/>
          <p:nvPr>
            <p:ph type="title"/>
          </p:nvPr>
        </p:nvSpPr>
        <p:spPr>
          <a:xfrm>
            <a:off x="508001" y="457200"/>
            <a:ext cx="64476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1"/>
          <p:cNvSpPr txBox="1"/>
          <p:nvPr>
            <p:ph idx="1" type="body"/>
          </p:nvPr>
        </p:nvSpPr>
        <p:spPr>
          <a:xfrm>
            <a:off x="508001" y="3352800"/>
            <a:ext cx="64476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3" name="Google Shape;93;p11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1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1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引述 (含標題)">
  <p:cSld name="引述 (含標題)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2"/>
          <p:cNvSpPr txBox="1"/>
          <p:nvPr>
            <p:ph type="title"/>
          </p:nvPr>
        </p:nvSpPr>
        <p:spPr>
          <a:xfrm>
            <a:off x="698501" y="457200"/>
            <a:ext cx="6070500" cy="22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12"/>
          <p:cNvSpPr txBox="1"/>
          <p:nvPr>
            <p:ph idx="1" type="body"/>
          </p:nvPr>
        </p:nvSpPr>
        <p:spPr>
          <a:xfrm>
            <a:off x="1024604" y="2724150"/>
            <a:ext cx="5418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1000"/>
              <a:buFont typeface="Trebuchet MS"/>
              <a:buNone/>
              <a:defRPr sz="12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1000"/>
              <a:buFont typeface="Trebuchet MS"/>
              <a:buNone/>
              <a:defRPr/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800"/>
              <a:buFont typeface="Trebuchet MS"/>
              <a:buNone/>
              <a:defRPr/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700"/>
              <a:buFont typeface="Trebuchet MS"/>
              <a:buNone/>
              <a:defRPr/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700"/>
              <a:buFont typeface="Trebuchet MS"/>
              <a:buNone/>
              <a:defRPr/>
            </a:lvl5pPr>
            <a:lvl6pPr indent="-298450" lvl="5" marL="2743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99" name="Google Shape;99;p12"/>
          <p:cNvSpPr txBox="1"/>
          <p:nvPr>
            <p:ph idx="2" type="body"/>
          </p:nvPr>
        </p:nvSpPr>
        <p:spPr>
          <a:xfrm>
            <a:off x="508001" y="3352800"/>
            <a:ext cx="64476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0" name="Google Shape;100;p12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12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p12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3" name="Google Shape;103;p12"/>
          <p:cNvSpPr txBox="1"/>
          <p:nvPr/>
        </p:nvSpPr>
        <p:spPr>
          <a:xfrm>
            <a:off x="406402" y="592784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100"/>
          </a:p>
        </p:txBody>
      </p:sp>
      <p:sp>
        <p:nvSpPr>
          <p:cNvPr id="104" name="Google Shape;104;p12"/>
          <p:cNvSpPr txBox="1"/>
          <p:nvPr/>
        </p:nvSpPr>
        <p:spPr>
          <a:xfrm>
            <a:off x="6669758" y="2164917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b="0" i="0" sz="1400" u="none" cap="none" strike="noStrike">
              <a:solidFill>
                <a:srgbClr val="BFE47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名片">
  <p:cSld name="名片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3"/>
          <p:cNvSpPr txBox="1"/>
          <p:nvPr>
            <p:ph type="title"/>
          </p:nvPr>
        </p:nvSpPr>
        <p:spPr>
          <a:xfrm>
            <a:off x="508001" y="1448991"/>
            <a:ext cx="6447600" cy="1946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13"/>
          <p:cNvSpPr txBox="1"/>
          <p:nvPr>
            <p:ph idx="1" type="body"/>
          </p:nvPr>
        </p:nvSpPr>
        <p:spPr>
          <a:xfrm>
            <a:off x="508001" y="3395586"/>
            <a:ext cx="6447600" cy="11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8" name="Google Shape;108;p13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3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13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引述名片">
  <p:cSld name="引述名片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/>
          <p:nvPr>
            <p:ph type="title"/>
          </p:nvPr>
        </p:nvSpPr>
        <p:spPr>
          <a:xfrm>
            <a:off x="698501" y="457200"/>
            <a:ext cx="6070500" cy="22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" type="body"/>
          </p:nvPr>
        </p:nvSpPr>
        <p:spPr>
          <a:xfrm>
            <a:off x="507999" y="3009900"/>
            <a:ext cx="64476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1400"/>
              <a:buFont typeface="Trebuchet MS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1000"/>
              <a:buFont typeface="Trebuchet MS"/>
              <a:buNone/>
              <a:defRPr/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800"/>
              <a:buFont typeface="Trebuchet MS"/>
              <a:buNone/>
              <a:defRPr/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700"/>
              <a:buFont typeface="Trebuchet MS"/>
              <a:buNone/>
              <a:defRPr/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700"/>
              <a:buFont typeface="Trebuchet MS"/>
              <a:buNone/>
              <a:defRPr/>
            </a:lvl5pPr>
            <a:lvl6pPr indent="-298450" lvl="5" marL="2743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114" name="Google Shape;114;p14"/>
          <p:cNvSpPr txBox="1"/>
          <p:nvPr>
            <p:ph idx="2" type="body"/>
          </p:nvPr>
        </p:nvSpPr>
        <p:spPr>
          <a:xfrm>
            <a:off x="508001" y="3395586"/>
            <a:ext cx="6447600" cy="11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5" name="Google Shape;115;p14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14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18" name="Google Shape;118;p14"/>
          <p:cNvSpPr txBox="1"/>
          <p:nvPr/>
        </p:nvSpPr>
        <p:spPr>
          <a:xfrm>
            <a:off x="406402" y="592784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100"/>
          </a:p>
        </p:txBody>
      </p:sp>
      <p:sp>
        <p:nvSpPr>
          <p:cNvPr id="119" name="Google Shape;119;p14"/>
          <p:cNvSpPr txBox="1"/>
          <p:nvPr/>
        </p:nvSpPr>
        <p:spPr>
          <a:xfrm>
            <a:off x="6669758" y="2164917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10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是非題">
  <p:cSld name="是非題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/>
          <p:nvPr>
            <p:ph type="title"/>
          </p:nvPr>
        </p:nvSpPr>
        <p:spPr>
          <a:xfrm>
            <a:off x="514349" y="457200"/>
            <a:ext cx="6441300" cy="226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15"/>
          <p:cNvSpPr txBox="1"/>
          <p:nvPr>
            <p:ph idx="1" type="body"/>
          </p:nvPr>
        </p:nvSpPr>
        <p:spPr>
          <a:xfrm>
            <a:off x="507999" y="3009900"/>
            <a:ext cx="64476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140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1000"/>
              <a:buFont typeface="Trebuchet MS"/>
              <a:buNone/>
              <a:defRPr/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800"/>
              <a:buFont typeface="Trebuchet MS"/>
              <a:buNone/>
              <a:defRPr/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700"/>
              <a:buFont typeface="Trebuchet MS"/>
              <a:buNone/>
              <a:defRPr/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700"/>
              <a:buFont typeface="Trebuchet MS"/>
              <a:buNone/>
              <a:defRPr/>
            </a:lvl5pPr>
            <a:lvl6pPr indent="-298450" lvl="5" marL="2743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123" name="Google Shape;123;p15"/>
          <p:cNvSpPr txBox="1"/>
          <p:nvPr>
            <p:ph idx="2" type="body"/>
          </p:nvPr>
        </p:nvSpPr>
        <p:spPr>
          <a:xfrm>
            <a:off x="508001" y="3395586"/>
            <a:ext cx="6447600" cy="11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4" name="Google Shape;124;p15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15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15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16"/>
          <p:cNvSpPr txBox="1"/>
          <p:nvPr>
            <p:ph idx="1" type="body"/>
          </p:nvPr>
        </p:nvSpPr>
        <p:spPr>
          <a:xfrm rot="5400000">
            <a:off x="2276402" y="-148058"/>
            <a:ext cx="2910600" cy="6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16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16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>
            <p:ph type="title"/>
          </p:nvPr>
        </p:nvSpPr>
        <p:spPr>
          <a:xfrm rot="5400000">
            <a:off x="4495662" y="1937249"/>
            <a:ext cx="3938700" cy="97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17"/>
          <p:cNvSpPr txBox="1"/>
          <p:nvPr>
            <p:ph idx="1" type="body"/>
          </p:nvPr>
        </p:nvSpPr>
        <p:spPr>
          <a:xfrm rot="5400000">
            <a:off x="1186264" y="-220950"/>
            <a:ext cx="3938700" cy="52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136" name="Google Shape;136;p17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17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" name="Google Shape;138;p17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" name="Google Shape;41;p3"/>
          <p:cNvSpPr txBox="1"/>
          <p:nvPr>
            <p:ph idx="1" type="body"/>
          </p:nvPr>
        </p:nvSpPr>
        <p:spPr>
          <a:xfrm>
            <a:off x="508000" y="1620442"/>
            <a:ext cx="6447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42" name="Google Shape;42;p3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" name="Google Shape;43;p3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" name="Google Shape;44;p3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/>
          <p:nvPr>
            <p:ph type="title"/>
          </p:nvPr>
        </p:nvSpPr>
        <p:spPr>
          <a:xfrm>
            <a:off x="508001" y="2025650"/>
            <a:ext cx="64476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Trebuchet MS"/>
              <a:buNone/>
              <a:defRPr b="0" sz="3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" type="body"/>
          </p:nvPr>
        </p:nvSpPr>
        <p:spPr>
          <a:xfrm>
            <a:off x="508001" y="3395586"/>
            <a:ext cx="64476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5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" name="Google Shape;49;p4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" name="Google Shape;50;p4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508001" y="1620442"/>
            <a:ext cx="31380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3817478" y="1620442"/>
            <a:ext cx="31380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" name="Google Shape;57;p5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6"/>
          <p:cNvSpPr txBox="1"/>
          <p:nvPr>
            <p:ph idx="1" type="body"/>
          </p:nvPr>
        </p:nvSpPr>
        <p:spPr>
          <a:xfrm>
            <a:off x="506809" y="1620737"/>
            <a:ext cx="31392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6pPr>
            <a:lvl7pPr indent="-228600" lvl="6" marL="32004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7pPr>
            <a:lvl8pPr indent="-228600" lvl="7" marL="36576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8pPr>
            <a:lvl9pPr indent="-228600" lvl="8" marL="41148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9pPr>
          </a:lstStyle>
          <a:p/>
        </p:txBody>
      </p:sp>
      <p:sp>
        <p:nvSpPr>
          <p:cNvPr id="61" name="Google Shape;61;p6"/>
          <p:cNvSpPr txBox="1"/>
          <p:nvPr>
            <p:ph idx="2" type="body"/>
          </p:nvPr>
        </p:nvSpPr>
        <p:spPr>
          <a:xfrm>
            <a:off x="506809" y="2052934"/>
            <a:ext cx="3139200" cy="24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62" name="Google Shape;62;p6"/>
          <p:cNvSpPr txBox="1"/>
          <p:nvPr>
            <p:ph idx="3" type="body"/>
          </p:nvPr>
        </p:nvSpPr>
        <p:spPr>
          <a:xfrm>
            <a:off x="3816287" y="1620737"/>
            <a:ext cx="31392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1400"/>
              <a:buNone/>
              <a:defRPr b="0" sz="1800"/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1100"/>
              <a:buNone/>
              <a:defRPr b="1" sz="1400"/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5pPr>
            <a:lvl6pPr indent="-228600" lvl="5" marL="27432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6pPr>
            <a:lvl7pPr indent="-228600" lvl="6" marL="32004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7pPr>
            <a:lvl8pPr indent="-228600" lvl="7" marL="36576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8pPr>
            <a:lvl9pPr indent="-228600" lvl="8" marL="4114800" algn="l">
              <a:spcBef>
                <a:spcPts val="800"/>
              </a:spcBef>
              <a:spcAft>
                <a:spcPts val="0"/>
              </a:spcAft>
              <a:buSzPts val="1000"/>
              <a:buNone/>
              <a:defRPr b="1" sz="1200"/>
            </a:lvl9pPr>
          </a:lstStyle>
          <a:p/>
        </p:txBody>
      </p:sp>
      <p:sp>
        <p:nvSpPr>
          <p:cNvPr id="63" name="Google Shape;63;p6"/>
          <p:cNvSpPr txBox="1"/>
          <p:nvPr>
            <p:ph idx="4" type="body"/>
          </p:nvPr>
        </p:nvSpPr>
        <p:spPr>
          <a:xfrm>
            <a:off x="3816288" y="2052934"/>
            <a:ext cx="3139200" cy="24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6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7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7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7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8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標題的內容" type="objTx">
  <p:cSld name="OBJECT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 txBox="1"/>
          <p:nvPr>
            <p:ph type="title"/>
          </p:nvPr>
        </p:nvSpPr>
        <p:spPr>
          <a:xfrm>
            <a:off x="508001" y="1123953"/>
            <a:ext cx="28908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Trebuchet MS"/>
              <a:buNone/>
              <a:defRPr sz="15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9"/>
          <p:cNvSpPr txBox="1"/>
          <p:nvPr>
            <p:ph idx="1" type="body"/>
          </p:nvPr>
        </p:nvSpPr>
        <p:spPr>
          <a:xfrm>
            <a:off x="3570346" y="386193"/>
            <a:ext cx="3385200" cy="4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1pPr>
            <a:lvl2pPr indent="-298450" lvl="1" marL="914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2pPr>
            <a:lvl3pPr indent="-298450" lvl="2" marL="1371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3pPr>
            <a:lvl4pPr indent="-298450" lvl="3" marL="1828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4pPr>
            <a:lvl5pPr indent="-298450" lvl="4" marL="22860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5pPr>
            <a:lvl6pPr indent="-298450" lvl="5" marL="27432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6pPr>
            <a:lvl7pPr indent="-298450" lvl="6" marL="32004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7pPr>
            <a:lvl8pPr indent="-298450" lvl="7" marL="36576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8pPr>
            <a:lvl9pPr indent="-298450" lvl="8" marL="4114800" algn="l">
              <a:spcBef>
                <a:spcPts val="800"/>
              </a:spcBef>
              <a:spcAft>
                <a:spcPts val="0"/>
              </a:spcAft>
              <a:buSzPts val="1100"/>
              <a:buChar char="►"/>
              <a:defRPr/>
            </a:lvl9pPr>
          </a:lstStyle>
          <a:p/>
        </p:txBody>
      </p:sp>
      <p:sp>
        <p:nvSpPr>
          <p:cNvPr id="79" name="Google Shape;79;p9"/>
          <p:cNvSpPr txBox="1"/>
          <p:nvPr>
            <p:ph idx="2" type="body"/>
          </p:nvPr>
        </p:nvSpPr>
        <p:spPr>
          <a:xfrm>
            <a:off x="508001" y="2082802"/>
            <a:ext cx="2890800" cy="19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/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1100"/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5pPr>
            <a:lvl6pPr indent="-228600" lvl="5" marL="2743200" algn="l"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6pPr>
            <a:lvl7pPr indent="-228600" lvl="6" marL="3200400" algn="l"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7pPr>
            <a:lvl8pPr indent="-228600" lvl="7" marL="3657600" algn="l"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8pPr>
            <a:lvl9pPr indent="-228600" lvl="8" marL="4114800" algn="l"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9pPr>
          </a:lstStyle>
          <a:p/>
        </p:txBody>
      </p:sp>
      <p:sp>
        <p:nvSpPr>
          <p:cNvPr id="80" name="Google Shape;80;p9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9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標題的圖片" type="picTx">
  <p:cSld name="PICTURE_WITH_CAPTIO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/>
          <p:nvPr>
            <p:ph type="title"/>
          </p:nvPr>
        </p:nvSpPr>
        <p:spPr>
          <a:xfrm>
            <a:off x="508000" y="3600450"/>
            <a:ext cx="6447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b="0" sz="18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0"/>
          <p:cNvSpPr/>
          <p:nvPr>
            <p:ph idx="2" type="pic"/>
          </p:nvPr>
        </p:nvSpPr>
        <p:spPr>
          <a:xfrm>
            <a:off x="508000" y="457200"/>
            <a:ext cx="6447600" cy="28842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10"/>
          <p:cNvSpPr txBox="1"/>
          <p:nvPr>
            <p:ph idx="1" type="body"/>
          </p:nvPr>
        </p:nvSpPr>
        <p:spPr>
          <a:xfrm>
            <a:off x="508000" y="4025504"/>
            <a:ext cx="64476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900"/>
            </a:lvl2pPr>
            <a:lvl3pPr indent="-228600" lvl="2" marL="1371600" algn="l">
              <a:spcBef>
                <a:spcPts val="800"/>
              </a:spcBef>
              <a:spcAft>
                <a:spcPts val="0"/>
              </a:spcAft>
              <a:buSzPts val="600"/>
              <a:buNone/>
              <a:defRPr sz="800"/>
            </a:lvl3pPr>
            <a:lvl4pPr indent="-228600" lvl="3" marL="1828800" algn="l"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4pPr>
            <a:lvl5pPr indent="-228600" lvl="4" marL="2286000" algn="l"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5pPr>
            <a:lvl6pPr indent="-228600" lvl="5" marL="2743200" algn="l"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6pPr>
            <a:lvl7pPr indent="-228600" lvl="6" marL="3200400" algn="l"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7pPr>
            <a:lvl8pPr indent="-228600" lvl="7" marL="3657600" algn="l"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8pPr>
            <a:lvl9pPr indent="-228600" lvl="8" marL="4114800" algn="l">
              <a:spcBef>
                <a:spcPts val="80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87" name="Google Shape;87;p10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0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-6350"/>
            <a:ext cx="9144100" cy="5149935"/>
            <a:chOff x="0" y="-8467"/>
            <a:chExt cx="12192133" cy="686658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" name="Google Shape;8;p1"/>
            <p:cNvCxnSpPr/>
            <p:nvPr/>
          </p:nvCxnSpPr>
          <p:spPr>
            <a:xfrm flipH="1">
              <a:off x="7425125" y="3681413"/>
              <a:ext cx="4763700" cy="3176700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" name="Google Shape;9;p1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Google Shape;10;p1"/>
            <p:cNvSpPr/>
            <p:nvPr/>
          </p:nvSpPr>
          <p:spPr>
            <a:xfrm>
              <a:off x="9603442" y="-8467"/>
              <a:ext cx="258617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1"/>
            <p:cNvSpPr/>
            <p:nvPr/>
          </p:nvSpPr>
          <p:spPr>
            <a:xfrm>
              <a:off x="8932333" y="3048000"/>
              <a:ext cx="3259800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9334500" y="-8467"/>
              <a:ext cx="2850868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3" name="Google Shape;13;p1"/>
            <p:cNvSpPr/>
            <p:nvPr/>
          </p:nvSpPr>
          <p:spPr>
            <a:xfrm>
              <a:off x="10898730" y="-8467"/>
              <a:ext cx="1290094" cy="6858000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4" name="Google Shape;14;p1"/>
            <p:cNvSpPr/>
            <p:nvPr/>
          </p:nvSpPr>
          <p:spPr>
            <a:xfrm>
              <a:off x="10938999" y="-8467"/>
              <a:ext cx="1249825" cy="6858000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Google Shape;15;p1"/>
            <p:cNvSpPr/>
            <p:nvPr/>
          </p:nvSpPr>
          <p:spPr>
            <a:xfrm>
              <a:off x="10371666" y="3589867"/>
              <a:ext cx="1817100" cy="3268200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0" y="4013200"/>
              <a:ext cx="448800" cy="2844900"/>
            </a:xfrm>
            <a:prstGeom prst="triangle">
              <a:avLst>
                <a:gd fmla="val 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" name="Google Shape;17;p1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b="0" i="0" sz="2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" name="Google Shape;18;p1"/>
          <p:cNvSpPr txBox="1"/>
          <p:nvPr>
            <p:ph idx="1" type="body"/>
          </p:nvPr>
        </p:nvSpPr>
        <p:spPr>
          <a:xfrm>
            <a:off x="508000" y="1620442"/>
            <a:ext cx="6447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marR="0" rtl="0" algn="l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►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92100" lvl="1" marL="914400" marR="0" rtl="0" algn="l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79400" lvl="2" marL="1371600" marR="0" rtl="0" algn="l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Char char="►"/>
              <a:defRPr b="0" i="0" sz="11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73050" lvl="3" marL="1828800" marR="0" rtl="0" algn="l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73050" lvl="4" marL="2286000" marR="0" rtl="0" algn="l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73050" lvl="5" marL="2743200" marR="0" rtl="0" algn="l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73050" lvl="6" marL="3200400" marR="0" rtl="0" algn="l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73050" lvl="7" marL="3657600" marR="0" rtl="0" algn="l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73050" lvl="8" marL="4114800" marR="0" rtl="0" algn="l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" name="Google Shape;19;p1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" name="Google Shape;20;p1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1" name="Google Shape;21;p1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ctrTitle"/>
          </p:nvPr>
        </p:nvSpPr>
        <p:spPr>
          <a:xfrm>
            <a:off x="1130300" y="1336375"/>
            <a:ext cx="5825100" cy="17019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>
                <a:solidFill>
                  <a:srgbClr val="90C226"/>
                </a:solidFill>
                <a:latin typeface="Arial"/>
                <a:ea typeface="Arial"/>
                <a:cs typeface="Arial"/>
                <a:sym typeface="Arial"/>
              </a:rPr>
              <a:t>軟體測試與驗證 期中報告</a:t>
            </a:r>
            <a:endParaRPr sz="3600"/>
          </a:p>
        </p:txBody>
      </p:sp>
      <p:sp>
        <p:nvSpPr>
          <p:cNvPr id="144" name="Google Shape;144;p18"/>
          <p:cNvSpPr txBox="1"/>
          <p:nvPr>
            <p:ph idx="1" type="subTitle"/>
          </p:nvPr>
        </p:nvSpPr>
        <p:spPr>
          <a:xfrm>
            <a:off x="1130300" y="3038125"/>
            <a:ext cx="5825100" cy="1658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>
                <a:latin typeface="Arial"/>
                <a:ea typeface="Arial"/>
                <a:cs typeface="Arial"/>
                <a:sym typeface="Arial"/>
              </a:rPr>
              <a:t>第十組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組員：王少雷、吳佳蓉、雍皓崴、王尚鵬、康紘郡</a:t>
            </a:r>
            <a:endParaRPr sz="18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指導</a:t>
            </a:r>
            <a:r>
              <a:rPr lang="zh-TW" sz="1800">
                <a:latin typeface="Arial"/>
                <a:ea typeface="Arial"/>
                <a:cs typeface="Arial"/>
                <a:sym typeface="Arial"/>
              </a:rPr>
              <a:t>老師</a:t>
            </a:r>
            <a:r>
              <a:rPr lang="zh-TW" sz="1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：劉建宏老師</a:t>
            </a:r>
            <a:endParaRPr sz="18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/>
          <p:nvPr>
            <p:ph type="title"/>
          </p:nvPr>
        </p:nvSpPr>
        <p:spPr>
          <a:xfrm>
            <a:off x="508000" y="457200"/>
            <a:ext cx="6447600" cy="442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5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電影功能 – User Stories</a:t>
            </a:r>
            <a:endParaRPr b="1" sz="1100"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05" name="Google Shape;205;p27"/>
          <p:cNvSpPr txBox="1"/>
          <p:nvPr>
            <p:ph idx="1" type="body"/>
          </p:nvPr>
        </p:nvSpPr>
        <p:spPr>
          <a:xfrm>
            <a:off x="508000" y="1071550"/>
            <a:ext cx="6447600" cy="337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US-M3: 收藏喜歡的電影</a:t>
            </a:r>
            <a:b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身為一名使用者，我想要收藏我感興趣的電影，以便未來能快速找到並查看放映時</a:t>
            </a:r>
            <a:endParaRPr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間。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206" name="Google Shape;206;p27" title="IMG_789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8950" y="718600"/>
            <a:ext cx="1905174" cy="3989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/>
          <p:nvPr>
            <p:ph type="title"/>
          </p:nvPr>
        </p:nvSpPr>
        <p:spPr>
          <a:xfrm>
            <a:off x="508000" y="457200"/>
            <a:ext cx="6447600" cy="442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5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電影功能 – User Stories</a:t>
            </a:r>
            <a:endParaRPr b="1" sz="1100"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12" name="Google Shape;212;p28"/>
          <p:cNvSpPr txBox="1"/>
          <p:nvPr>
            <p:ph idx="1" type="body"/>
          </p:nvPr>
        </p:nvSpPr>
        <p:spPr>
          <a:xfrm>
            <a:off x="508000" y="1071550"/>
            <a:ext cx="6447600" cy="337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US-M4: 查詢電影時刻表</a:t>
            </a:r>
            <a:b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3810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身為一名使用者，我想要查看某部電影在各電影院的放映時刻，以便選擇最合適的時間觀影。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213" name="Google Shape;213;p28" title="IMG_789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9750" y="716925"/>
            <a:ext cx="1952275" cy="4088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/>
          <p:nvPr>
            <p:ph type="title"/>
          </p:nvPr>
        </p:nvSpPr>
        <p:spPr>
          <a:xfrm>
            <a:off x="508000" y="457200"/>
            <a:ext cx="6447600" cy="442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5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電視節目功能 – User Stories</a:t>
            </a:r>
            <a:endParaRPr b="1" sz="1100"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19" name="Google Shape;219;p29"/>
          <p:cNvSpPr txBox="1"/>
          <p:nvPr>
            <p:ph idx="1" type="body"/>
          </p:nvPr>
        </p:nvSpPr>
        <p:spPr>
          <a:xfrm>
            <a:off x="508000" y="1071550"/>
            <a:ext cx="6447600" cy="337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icrosoft JhengHei"/>
              <a:buAutoNum type="arabicPeriod"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US-T1: 查詢頻道節目表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身為一名使用者，我想要查詢特定電視頻道的節目表，以便了解當前與即將播放的內容。</a:t>
            </a:r>
            <a:endParaRPr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icrosoft JhengHei"/>
              <a:buAutoNum type="arabicPeriod" startAt="2"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US-T2: 收藏常看的頻道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身為一名使用者，我想收藏我喜歡的電視頻道，以便未來更快地找到節目表。</a:t>
            </a:r>
            <a:endParaRPr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icrosoft JhengHei"/>
              <a:buAutoNum type="arabicPeriod" startAt="3"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US-T3: 移除已收藏的頻道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身為一名使用者，我想將不再觀看的頻道從收藏清單中移除，以便清理與管理我的偏好內容</a:t>
            </a: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220" name="Google Shape;220;p29" title="IMG_790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4276" y="939299"/>
            <a:ext cx="1778875" cy="3870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 Criteria</a:t>
            </a:r>
            <a:endParaRPr sz="19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0"/>
          <p:cNvSpPr txBox="1"/>
          <p:nvPr>
            <p:ph idx="1" type="body"/>
          </p:nvPr>
        </p:nvSpPr>
        <p:spPr>
          <a:xfrm>
            <a:off x="508000" y="1620442"/>
            <a:ext cx="6447600" cy="291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/>
              <a:t>每項測試必須滿足使用者達成各個 User stories 的需求並且每個步驟地執行時間不可以過長或崩潰。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pproach</a:t>
            </a:r>
            <a:endParaRPr sz="19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1"/>
          <p:cNvSpPr txBox="1"/>
          <p:nvPr>
            <p:ph idx="1" type="body"/>
          </p:nvPr>
        </p:nvSpPr>
        <p:spPr>
          <a:xfrm>
            <a:off x="508000" y="1620442"/>
            <a:ext cx="6447600" cy="291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測試設計流程如下：</a:t>
            </a:r>
            <a:br>
              <a:rPr lang="zh-TW"/>
            </a:b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zh-TW"/>
              <a:t>根據每個功能撰寫 User Story</a:t>
            </a:r>
            <a:br>
              <a:rPr lang="zh-TW"/>
            </a:b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zh-TW"/>
              <a:t>將 User Story 視覺化為 Activity Diagram</a:t>
            </a:r>
            <a:br>
              <a:rPr lang="zh-TW"/>
            </a:b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zh-TW"/>
              <a:t>根據 Activity Diagram 使用 Graph-based coverage (Edge Coverage) 衍生 Test Cases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Approach</a:t>
            </a:r>
            <a:endParaRPr sz="19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2"/>
          <p:cNvSpPr txBox="1"/>
          <p:nvPr>
            <p:ph idx="1" type="body"/>
          </p:nvPr>
        </p:nvSpPr>
        <p:spPr>
          <a:xfrm>
            <a:off x="508000" y="1620442"/>
            <a:ext cx="6447600" cy="291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將先前提過的 User Story 依照功能繪製成 Activity Diagram。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AutoNum type="arabicPeriod"/>
            </a:pPr>
            <a:r>
              <a:rPr lang="zh-TW"/>
              <a:t>US-C1: 查看地區電影院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身為一名使用者，我想要可以依據地區查詢所有電影院，以便找到鄰近可以去的戲院。</a:t>
            </a:r>
            <a:endParaRPr/>
          </a:p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AutoNum type="arabicPeriod"/>
            </a:pPr>
            <a:r>
              <a:rPr lang="zh-TW"/>
              <a:t>US-C3: 收藏常用電影院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身為一名使用者，我想要收藏我常去的電影院，以便未來可以快速查找。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Approach</a:t>
            </a:r>
            <a:endParaRPr sz="19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33"/>
          <p:cNvSpPr txBox="1"/>
          <p:nvPr>
            <p:ph idx="1" type="body"/>
          </p:nvPr>
        </p:nvSpPr>
        <p:spPr>
          <a:xfrm>
            <a:off x="508000" y="939917"/>
            <a:ext cx="6447600" cy="291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/>
              <a:t>我們使用 Edge Coverage 的情況進行測試，</a:t>
            </a:r>
            <a:r>
              <a:rPr lang="zh-TW"/>
              <a:t>確保所有 Activity Diagram 中的轉移皆有被涵蓋，下圖為US-C1與US-C3所經過的路徑範例圖。</a:t>
            </a:r>
            <a:endParaRPr/>
          </a:p>
        </p:txBody>
      </p:sp>
      <p:pic>
        <p:nvPicPr>
          <p:cNvPr id="245" name="Google Shape;245;p33" title="Screenshot 2025-04-19 at 17.17.5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175" y="1447800"/>
            <a:ext cx="6264300" cy="3600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6" name="Google Shape;246;p33"/>
          <p:cNvCxnSpPr/>
          <p:nvPr/>
        </p:nvCxnSpPr>
        <p:spPr>
          <a:xfrm flipH="1" rot="10800000">
            <a:off x="678275" y="2561550"/>
            <a:ext cx="3037800" cy="3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" name="Google Shape;247;p33"/>
          <p:cNvCxnSpPr/>
          <p:nvPr/>
        </p:nvCxnSpPr>
        <p:spPr>
          <a:xfrm flipH="1" rot="10800000">
            <a:off x="3728200" y="1811250"/>
            <a:ext cx="7200" cy="767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8" name="Google Shape;248;p33"/>
          <p:cNvCxnSpPr/>
          <p:nvPr/>
        </p:nvCxnSpPr>
        <p:spPr>
          <a:xfrm>
            <a:off x="678275" y="2652000"/>
            <a:ext cx="5556300" cy="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p33"/>
          <p:cNvCxnSpPr/>
          <p:nvPr/>
        </p:nvCxnSpPr>
        <p:spPr>
          <a:xfrm>
            <a:off x="6256200" y="2655450"/>
            <a:ext cx="0" cy="7866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33"/>
          <p:cNvCxnSpPr/>
          <p:nvPr/>
        </p:nvCxnSpPr>
        <p:spPr>
          <a:xfrm rot="10800000">
            <a:off x="5310900" y="3529450"/>
            <a:ext cx="945300" cy="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" name="Google Shape;251;p33"/>
          <p:cNvSpPr txBox="1"/>
          <p:nvPr/>
        </p:nvSpPr>
        <p:spPr>
          <a:xfrm>
            <a:off x="5310900" y="4242975"/>
            <a:ext cx="1423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紅色：US-C1</a:t>
            </a:r>
            <a:endParaRPr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4A86E8"/>
                </a:solidFill>
                <a:latin typeface="Trebuchet MS"/>
                <a:ea typeface="Trebuchet MS"/>
                <a:cs typeface="Trebuchet MS"/>
                <a:sym typeface="Trebuchet MS"/>
              </a:rPr>
              <a:t>藍色：US-C3</a:t>
            </a:r>
            <a:endParaRPr>
              <a:solidFill>
                <a:srgbClr val="4A86E8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Test Identification - 電影院功能</a:t>
            </a:r>
            <a:endParaRPr/>
          </a:p>
        </p:txBody>
      </p:sp>
      <p:graphicFrame>
        <p:nvGraphicFramePr>
          <p:cNvPr id="257" name="Google Shape;257;p34"/>
          <p:cNvGraphicFramePr/>
          <p:nvPr/>
        </p:nvGraphicFramePr>
        <p:xfrm>
          <a:off x="508000" y="1447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{E2DD52DD-556C-4111-AD07-72FEF94523DF}</a:tableStyleId>
              </a:tblPr>
              <a:tblGrid>
                <a:gridCol w="1476925"/>
                <a:gridCol w="1797150"/>
                <a:gridCol w="39649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 Case ID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 Case Description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</a:tr>
              <a:tr h="381000">
                <a:tc rowSpan="6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電影院功能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(Movie Theater)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MT-01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確認可以查看各地區電影院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MT-02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確認可以查看各地區電影院上映電影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MT-03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確認可以將電影院加入常用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MT-04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確認可以查看常用電影院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MT-05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確認可以編輯常用電影院排序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MT-06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確認可以刪除常用電影院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5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Test Identification - </a:t>
            </a:r>
            <a:r>
              <a:rPr lang="zh-TW"/>
              <a:t>電影</a:t>
            </a:r>
            <a:r>
              <a:rPr lang="zh-TW"/>
              <a:t>功能</a:t>
            </a:r>
            <a:endParaRPr/>
          </a:p>
        </p:txBody>
      </p:sp>
      <p:graphicFrame>
        <p:nvGraphicFramePr>
          <p:cNvPr id="263" name="Google Shape;263;p35"/>
          <p:cNvGraphicFramePr/>
          <p:nvPr/>
        </p:nvGraphicFramePr>
        <p:xfrm>
          <a:off x="508000" y="1447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{E2DD52DD-556C-4111-AD07-72FEF94523DF}</a:tableStyleId>
              </a:tblPr>
              <a:tblGrid>
                <a:gridCol w="1476925"/>
                <a:gridCol w="1797150"/>
                <a:gridCol w="39649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 Case ID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 Case Description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</a:tr>
              <a:tr h="381000">
                <a:tc row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電影功能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(Movie)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MV-01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確認可以查看上映中電影詳細資訊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MV-02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確認可以查看上映中電影放映時刻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MV-03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確認可以將上映中電影加入收藏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MV-04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確認可以查看即將上映電影詳細資訊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MV-05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確認可以將即將上映電影加入收藏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MV-06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確認可以查看電影收藏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MV-07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確認可以刪除電影收藏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6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Test Identification - </a:t>
            </a:r>
            <a:r>
              <a:rPr lang="zh-TW"/>
              <a:t>電視節目功能</a:t>
            </a:r>
            <a:endParaRPr/>
          </a:p>
        </p:txBody>
      </p:sp>
      <p:graphicFrame>
        <p:nvGraphicFramePr>
          <p:cNvPr id="269" name="Google Shape;269;p36"/>
          <p:cNvGraphicFramePr/>
          <p:nvPr/>
        </p:nvGraphicFramePr>
        <p:xfrm>
          <a:off x="508000" y="1447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{E2DD52DD-556C-4111-AD07-72FEF94523DF}</a:tableStyleId>
              </a:tblPr>
              <a:tblGrid>
                <a:gridCol w="1476925"/>
                <a:gridCol w="1797150"/>
                <a:gridCol w="39649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 Case ID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 Case Description</a:t>
                      </a:r>
                      <a:endParaRPr b="1"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</a:tr>
              <a:tr h="381000">
                <a:tc row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電視節目功能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(TV Program)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TP-01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確認可以查看電視頻道節目表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TP-02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確認可以將電視頻道加入收藏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TP-03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確認可以刪除電視頻道收藏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TP-04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確認可以查看電視頻道收藏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8575" marL="68575" anchor="ctr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待測試</a:t>
            </a: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軟體</a:t>
            </a:r>
            <a:endParaRPr sz="110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9"/>
          <p:cNvSpPr txBox="1"/>
          <p:nvPr>
            <p:ph idx="1" type="body"/>
          </p:nvPr>
        </p:nvSpPr>
        <p:spPr>
          <a:xfrm>
            <a:off x="508000" y="1620450"/>
            <a:ext cx="4360500" cy="291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zh-TW" sz="1600"/>
              <a:t>電影時刻 Movie Time</a:t>
            </a:r>
            <a:endParaRPr b="1" sz="16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/>
              <a:t>提供使用者瀏覽各地區電影院、電影資訊以及電視節目表查詢功能的應用程式。</a:t>
            </a:r>
            <a:endParaRPr/>
          </a:p>
        </p:txBody>
      </p:sp>
      <p:pic>
        <p:nvPicPr>
          <p:cNvPr id="151" name="Google Shape;151;p19" title="IMG_790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0925" y="665200"/>
            <a:ext cx="1883600" cy="4082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5163" y="103325"/>
            <a:ext cx="2016850" cy="201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7"/>
          <p:cNvSpPr txBox="1"/>
          <p:nvPr>
            <p:ph type="title"/>
          </p:nvPr>
        </p:nvSpPr>
        <p:spPr>
          <a:xfrm>
            <a:off x="508000" y="457200"/>
            <a:ext cx="6447600" cy="442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期中報告展示情境</a:t>
            </a:r>
            <a:endParaRPr/>
          </a:p>
        </p:txBody>
      </p:sp>
      <p:graphicFrame>
        <p:nvGraphicFramePr>
          <p:cNvPr id="275" name="Google Shape;275;p37"/>
          <p:cNvGraphicFramePr/>
          <p:nvPr/>
        </p:nvGraphicFramePr>
        <p:xfrm>
          <a:off x="202400" y="138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{E2DD52DD-556C-4111-AD07-72FEF94523DF}</a:tableStyleId>
              </a:tblPr>
              <a:tblGrid>
                <a:gridCol w="2658650"/>
                <a:gridCol w="1517675"/>
                <a:gridCol w="3055550"/>
              </a:tblGrid>
              <a:tr h="378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100"/>
                        <a:t>選定場景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100"/>
                        <a:t>功能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100"/>
                        <a:t>描述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605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MT-01, MT-02, </a:t>
                      </a:r>
                      <a:r>
                        <a:rPr lang="zh-TW">
                          <a:solidFill>
                            <a:schemeClr val="dk1"/>
                          </a:solidFill>
                        </a:rPr>
                        <a:t>MT-03, MT-04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Cinema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從地區選擇、查詢電影院、收藏電影院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605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MV-01, MV-02, MV-03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Movie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查詢正在上映的電影並加入收藏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605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TP-01, TP-02, TP-04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TV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瀏覽電視頻道並將某頻道加入收藏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8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 all the project activities and the planned schedule</a:t>
            </a:r>
            <a:endParaRPr sz="110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8"/>
          <p:cNvSpPr txBox="1"/>
          <p:nvPr>
            <p:ph idx="1" type="body"/>
          </p:nvPr>
        </p:nvSpPr>
        <p:spPr>
          <a:xfrm>
            <a:off x="508000" y="1620442"/>
            <a:ext cx="6447600" cy="291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/>
              <a:t>4/18 </a:t>
            </a:r>
            <a:r>
              <a:rPr lang="zh-TW"/>
              <a:t>完成Test Design的相關規劃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/>
              <a:t>5/7   對於現在的測試計畫進行修改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/>
              <a:t>5/14 確認測試計畫後，修改投影片的內容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/>
              <a:t>5/28 進行測試相關實作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/>
              <a:t>6/4   根據測試結果，進行報告分析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9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Testing tools to be used</a:t>
            </a:r>
            <a:endParaRPr sz="110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9"/>
          <p:cNvSpPr txBox="1"/>
          <p:nvPr>
            <p:ph idx="1" type="body"/>
          </p:nvPr>
        </p:nvSpPr>
        <p:spPr>
          <a:xfrm>
            <a:off x="508000" y="1620442"/>
            <a:ext cx="6447600" cy="291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/>
              <a:t>我們決定使用appium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Appium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是一個 </a:t>
            </a: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開源的自動化測試工具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，用來對 </a:t>
            </a: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行動應用程式（Mobile Apps）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進行測試，支援以下三種型態的 App：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原生應用（Native apps）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：使用 Android 或 iOS SDK 開發的應用。</a:t>
            </a:r>
            <a:b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混合應用（Hybrid apps）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：包含 WebView 元素的應用，如使用 Cordova、Ionic 等技術開發。</a:t>
            </a:r>
            <a:b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行動網頁（Mobile web apps）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：在行動裝置瀏覽器中執行的網頁。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0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Testing tools to be used</a:t>
            </a:r>
            <a:endParaRPr/>
          </a:p>
        </p:txBody>
      </p:sp>
      <p:sp>
        <p:nvSpPr>
          <p:cNvPr id="293" name="Google Shape;293;p40"/>
          <p:cNvSpPr txBox="1"/>
          <p:nvPr>
            <p:ph idx="1" type="body"/>
          </p:nvPr>
        </p:nvSpPr>
        <p:spPr>
          <a:xfrm>
            <a:off x="508000" y="1620442"/>
            <a:ext cx="6447600" cy="291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Appium 的特色</a:t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跨平台支援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：支援 </a:t>
            </a: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Android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和 </a:t>
            </a: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iOS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測試。</a:t>
            </a:r>
            <a:b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語言無綁定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：可以用多種程式語言撰寫測試腳本，例如 Java、Python、JavaScript、Ruby、C# 等。</a:t>
            </a:r>
            <a:b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使用 WebDriver 協議（Selenium WebDriver）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：與 Selenium 相容，方便學習和整合。</a:t>
            </a:r>
            <a:b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無需修改 App 原始碼</a:t>
            </a:r>
            <a: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：不像某些工具需要插入 SDK 或修改 App。</a:t>
            </a:r>
            <a:br>
              <a:rPr lang="zh-TW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1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Testing tools to be used</a:t>
            </a:r>
            <a:endParaRPr/>
          </a:p>
        </p:txBody>
      </p:sp>
      <p:sp>
        <p:nvSpPr>
          <p:cNvPr id="299" name="Google Shape;299;p41"/>
          <p:cNvSpPr txBox="1"/>
          <p:nvPr>
            <p:ph idx="1" type="body"/>
          </p:nvPr>
        </p:nvSpPr>
        <p:spPr>
          <a:xfrm>
            <a:off x="508000" y="3892598"/>
            <a:ext cx="6447600" cy="63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/>
              <a:t>我們會利用Python以及appium進行實作</a:t>
            </a:r>
            <a:endParaRPr/>
          </a:p>
        </p:txBody>
      </p:sp>
      <p:pic>
        <p:nvPicPr>
          <p:cNvPr id="300" name="Google Shape;3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225" y="1569100"/>
            <a:ext cx="5372211" cy="1580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2"/>
          <p:cNvSpPr txBox="1"/>
          <p:nvPr>
            <p:ph type="title"/>
          </p:nvPr>
        </p:nvSpPr>
        <p:spPr>
          <a:xfrm>
            <a:off x="508000" y="457200"/>
            <a:ext cx="6447600" cy="990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組員分工事項</a:t>
            </a:r>
            <a:endParaRPr sz="19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06" name="Google Shape;306;p42"/>
          <p:cNvGraphicFramePr/>
          <p:nvPr/>
        </p:nvGraphicFramePr>
        <p:xfrm>
          <a:off x="684700" y="1714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{E2DD52DD-556C-4111-AD07-72FEF94523DF}</a:tableStyleId>
              </a:tblPr>
              <a:tblGrid>
                <a:gridCol w="1399150"/>
                <a:gridCol w="3426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姓名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分工事項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FBFB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solidFill>
                            <a:schemeClr val="dk1"/>
                          </a:solidFill>
                        </a:rPr>
                        <a:t>王少雷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測試工具學習與執行、撰寫報告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solidFill>
                            <a:schemeClr val="dk1"/>
                          </a:solidFill>
                        </a:rPr>
                        <a:t>吳佳蓉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User Stories 設計、測資設計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solidFill>
                            <a:schemeClr val="dk1"/>
                          </a:solidFill>
                        </a:rPr>
                        <a:t>雍皓崴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User Stories 設計、報告撰寫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solidFill>
                            <a:schemeClr val="dk1"/>
                          </a:solidFill>
                        </a:rPr>
                        <a:t>王尚鵬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測試工具學習與執行、測資設計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>
                          <a:solidFill>
                            <a:schemeClr val="dk1"/>
                          </a:solidFill>
                        </a:rPr>
                        <a:t>康紘郡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測資設計、資料整理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508000" y="457200"/>
            <a:ext cx="6447600" cy="442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5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Features to be test</a:t>
            </a:r>
            <a:endParaRPr b="1" sz="1100"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58" name="Google Shape;158;p20"/>
          <p:cNvSpPr txBox="1"/>
          <p:nvPr>
            <p:ph idx="1" type="body"/>
          </p:nvPr>
        </p:nvSpPr>
        <p:spPr>
          <a:xfrm>
            <a:off x="508000" y="1071550"/>
            <a:ext cx="6447600" cy="337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23850" lvl="0" marL="4572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icrosoft JhengHei"/>
              <a:buChar char="-"/>
            </a:pPr>
            <a:r>
              <a:rPr lang="zh-TW" sz="15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電影院功能</a:t>
            </a:r>
            <a:endParaRPr sz="15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850" lvl="1" marL="9144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icrosoft JhengHei"/>
              <a:buChar char="-"/>
            </a:pPr>
            <a:r>
              <a:rPr lang="zh-TW" sz="15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包括某地區電影院、某電影院電影時刻表等。</a:t>
            </a:r>
            <a:endParaRPr sz="15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850" lvl="0" marL="457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icrosoft JhengHei"/>
              <a:buChar char="-"/>
            </a:pPr>
            <a:r>
              <a:rPr lang="zh-TW" sz="15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電影功能</a:t>
            </a:r>
            <a:endParaRPr sz="15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850" lvl="1" marL="9144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icrosoft JhengHei"/>
              <a:buChar char="-"/>
            </a:pPr>
            <a:r>
              <a:rPr lang="zh-TW" sz="15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包括上映中和即將上映電影等。</a:t>
            </a:r>
            <a:endParaRPr sz="15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850" lvl="0" marL="457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icrosoft JhengHei"/>
              <a:buChar char="-"/>
            </a:pPr>
            <a:r>
              <a:rPr lang="zh-TW" sz="15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電視節目表功能</a:t>
            </a:r>
            <a:endParaRPr sz="15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850" lvl="1" marL="9144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icrosoft JhengHei"/>
              <a:buChar char="-"/>
            </a:pPr>
            <a:r>
              <a:rPr lang="zh-TW" sz="15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包括某頻道節目時刻表、常用頻道收藏功能等。</a:t>
            </a:r>
            <a:endParaRPr sz="15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title"/>
          </p:nvPr>
        </p:nvSpPr>
        <p:spPr>
          <a:xfrm>
            <a:off x="508000" y="457200"/>
            <a:ext cx="6447600" cy="442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5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Features NOT to be test</a:t>
            </a:r>
            <a:endParaRPr b="1" sz="1100"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4" name="Google Shape;164;p21"/>
          <p:cNvSpPr txBox="1"/>
          <p:nvPr>
            <p:ph idx="1" type="body"/>
          </p:nvPr>
        </p:nvSpPr>
        <p:spPr>
          <a:xfrm>
            <a:off x="508000" y="1071550"/>
            <a:ext cx="6447600" cy="337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23850" lvl="0" marL="4572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icrosoft JhengHei"/>
              <a:buChar char="-"/>
            </a:pPr>
            <a:r>
              <a:rPr lang="zh-TW" sz="15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各種影評功能</a:t>
            </a:r>
            <a:endParaRPr sz="15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850" lvl="1" marL="9144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icrosoft JhengHei"/>
              <a:buChar char="-"/>
            </a:pPr>
            <a:r>
              <a:rPr lang="zh-TW" sz="15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需連結至第三方網頁應用程式未提供內建影評功能。</a:t>
            </a:r>
            <a:endParaRPr sz="15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850" lvl="0" marL="457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icrosoft JhengHei"/>
              <a:buChar char="-"/>
            </a:pPr>
            <a:r>
              <a:rPr lang="zh-TW" sz="15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網路訂票估能</a:t>
            </a:r>
            <a:endParaRPr sz="15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23850" lvl="1" marL="9144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icrosoft JhengHei"/>
              <a:buChar char="-"/>
            </a:pPr>
            <a:r>
              <a:rPr lang="zh-TW" sz="15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需使用第三方訂票系統。</a:t>
            </a:r>
            <a:endParaRPr sz="15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508000" y="457200"/>
            <a:ext cx="6447600" cy="442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5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電影院功能 – User Stories</a:t>
            </a:r>
            <a:endParaRPr b="1" sz="1100"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70" name="Google Shape;170;p22"/>
          <p:cNvSpPr txBox="1"/>
          <p:nvPr>
            <p:ph idx="1" type="body"/>
          </p:nvPr>
        </p:nvSpPr>
        <p:spPr>
          <a:xfrm>
            <a:off x="508000" y="1071550"/>
            <a:ext cx="6447600" cy="337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US-C1: 查看地區電影院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身為一名使用者，我想要可以依據地區查詢所有電影院，以便找到鄰近可以去的戲院。</a:t>
            </a:r>
            <a:endParaRPr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/>
          </a:p>
        </p:txBody>
      </p:sp>
      <p:pic>
        <p:nvPicPr>
          <p:cNvPr id="171" name="Google Shape;171;p22" title="IMG_789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0350" y="780550"/>
            <a:ext cx="1789924" cy="387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type="title"/>
          </p:nvPr>
        </p:nvSpPr>
        <p:spPr>
          <a:xfrm>
            <a:off x="508000" y="457200"/>
            <a:ext cx="6447600" cy="442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5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電影院功能 – User Stories</a:t>
            </a:r>
            <a:endParaRPr b="1" sz="1100"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77" name="Google Shape;177;p23"/>
          <p:cNvSpPr txBox="1"/>
          <p:nvPr>
            <p:ph idx="1" type="body"/>
          </p:nvPr>
        </p:nvSpPr>
        <p:spPr>
          <a:xfrm>
            <a:off x="508000" y="1071550"/>
            <a:ext cx="6447600" cy="337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US-C2: 查詢電影院上映電影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身為一名使用者，我想要查看某電影院目前上映的電影，以便決定是否前往觀賞。</a:t>
            </a:r>
            <a:endParaRPr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/>
          </a:p>
        </p:txBody>
      </p:sp>
      <p:pic>
        <p:nvPicPr>
          <p:cNvPr id="178" name="Google Shape;178;p23" title="IMG_788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1325" y="820200"/>
            <a:ext cx="1734451" cy="363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type="title"/>
          </p:nvPr>
        </p:nvSpPr>
        <p:spPr>
          <a:xfrm>
            <a:off x="508000" y="457200"/>
            <a:ext cx="6447600" cy="442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5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電影院功能 – User Stories</a:t>
            </a:r>
            <a:endParaRPr b="1" sz="1100"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84" name="Google Shape;184;p24"/>
          <p:cNvSpPr txBox="1"/>
          <p:nvPr>
            <p:ph idx="1" type="body"/>
          </p:nvPr>
        </p:nvSpPr>
        <p:spPr>
          <a:xfrm>
            <a:off x="508000" y="1071550"/>
            <a:ext cx="6447600" cy="337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US-C3: 收藏常用電影院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身為一名使用者，我想要收藏我常去的電影院，以便未來可以快速查找。</a:t>
            </a:r>
            <a:endParaRPr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/>
          </a:p>
        </p:txBody>
      </p:sp>
      <p:pic>
        <p:nvPicPr>
          <p:cNvPr id="185" name="Google Shape;185;p24" title="IMG_789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0875" y="494961"/>
            <a:ext cx="1916349" cy="415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/>
          <p:nvPr>
            <p:ph type="title"/>
          </p:nvPr>
        </p:nvSpPr>
        <p:spPr>
          <a:xfrm>
            <a:off x="508000" y="457200"/>
            <a:ext cx="6447600" cy="442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5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電影院功能 – User Stories</a:t>
            </a:r>
            <a:endParaRPr b="1" sz="1100"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91" name="Google Shape;191;p25"/>
          <p:cNvSpPr txBox="1"/>
          <p:nvPr>
            <p:ph idx="1" type="body"/>
          </p:nvPr>
        </p:nvSpPr>
        <p:spPr>
          <a:xfrm>
            <a:off x="508000" y="1071550"/>
            <a:ext cx="6447600" cy="337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US-C4: 調整電影院收藏順序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身為一名使用者，我想要能夠調整我收藏電影院的順序，以便依照我的偏好排序。</a:t>
            </a:r>
            <a:endParaRPr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US-C5: 移除不需要的電影院收藏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身為一名使用者，我想要能將不常去的電影院從收藏清單中移除，以便管理更整潔的清單。</a:t>
            </a:r>
            <a:endParaRPr sz="1300"/>
          </a:p>
        </p:txBody>
      </p:sp>
      <p:pic>
        <p:nvPicPr>
          <p:cNvPr id="192" name="Google Shape;192;p25" title="IMG_789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1350" y="726974"/>
            <a:ext cx="1908900" cy="4137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/>
          <p:nvPr>
            <p:ph type="title"/>
          </p:nvPr>
        </p:nvSpPr>
        <p:spPr>
          <a:xfrm>
            <a:off x="508000" y="457200"/>
            <a:ext cx="6447600" cy="442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5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電影功能 – User Stories</a:t>
            </a:r>
            <a:endParaRPr b="1" sz="1100"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98" name="Google Shape;198;p26"/>
          <p:cNvSpPr txBox="1"/>
          <p:nvPr>
            <p:ph idx="1" type="body"/>
          </p:nvPr>
        </p:nvSpPr>
        <p:spPr>
          <a:xfrm>
            <a:off x="508000" y="1071550"/>
            <a:ext cx="6447600" cy="337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US-M1: 查詢即將上映的電影</a:t>
            </a:r>
            <a:b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3810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身為一名電影愛好者，我想查詢近期即將上映的電影資訊，以便提前計劃觀影時間。</a:t>
            </a:r>
            <a:endParaRPr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US-M2: 查看電影詳細資料</a:t>
            </a:r>
            <a:br>
              <a:rPr b="1"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3810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身為一名觀眾，我想查看電影的劇情、演員與預告片資訊，以便決定是否感興趣。</a:t>
            </a:r>
            <a:endParaRPr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3810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3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影。</a:t>
            </a:r>
            <a:endParaRPr b="1" sz="13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99" name="Google Shape;199;p26" title="IMG_789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2152" y="711252"/>
            <a:ext cx="1898680" cy="397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多面向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